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4"/>
  </p:notesMasterIdLst>
  <p:sldIdLst>
    <p:sldId id="256" r:id="rId2"/>
    <p:sldId id="313" r:id="rId3"/>
    <p:sldId id="314" r:id="rId4"/>
    <p:sldId id="704" r:id="rId5"/>
    <p:sldId id="931" r:id="rId6"/>
    <p:sldId id="932" r:id="rId7"/>
    <p:sldId id="858" r:id="rId8"/>
    <p:sldId id="872" r:id="rId9"/>
    <p:sldId id="873" r:id="rId10"/>
    <p:sldId id="874" r:id="rId11"/>
    <p:sldId id="875" r:id="rId12"/>
    <p:sldId id="876" r:id="rId13"/>
    <p:sldId id="877" r:id="rId14"/>
    <p:sldId id="878" r:id="rId15"/>
    <p:sldId id="879" r:id="rId16"/>
    <p:sldId id="880" r:id="rId17"/>
    <p:sldId id="933" r:id="rId18"/>
    <p:sldId id="934" r:id="rId19"/>
    <p:sldId id="935" r:id="rId20"/>
    <p:sldId id="274" r:id="rId21"/>
    <p:sldId id="298" r:id="rId22"/>
    <p:sldId id="297" r:id="rId2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22" d="100"/>
          <a:sy n="122" d="100"/>
        </p:scale>
        <p:origin x="114" y="402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7FE8EF-7E1D-4CC2-BD9F-B1936C0AC818}" type="datetimeFigureOut">
              <a:rPr lang="en-US" smtClean="0"/>
              <a:pPr/>
              <a:t>4/11/2024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068796-915B-4F4F-972A-93A5DBC2787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90166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1068796-915B-4F4F-972A-93A5DBC2787E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47238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1" y="0"/>
            <a:ext cx="12191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3355848"/>
            <a:ext cx="107696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1828800"/>
            <a:ext cx="107696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4/11/2024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4/11/2024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8798560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8" name="Rectangle 7"/>
          <p:cNvSpPr/>
          <p:nvPr/>
        </p:nvSpPr>
        <p:spPr bwMode="ltGray">
          <a:xfrm>
            <a:off x="8863584" y="0"/>
            <a:ext cx="33528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274641"/>
            <a:ext cx="25400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04801"/>
            <a:ext cx="80264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4/11/2024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520796" y="6377460"/>
            <a:ext cx="5115205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5448"/>
            <a:ext cx="10972800" cy="1252728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4/11/2024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12192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9744" y="118872"/>
            <a:ext cx="10684256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7552" y="1828800"/>
            <a:ext cx="10696448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4/11/2024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773936"/>
            <a:ext cx="53848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773936"/>
            <a:ext cx="53848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4/11/2024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98988"/>
            <a:ext cx="5386917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449512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698988"/>
            <a:ext cx="5389033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449512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4/11/2024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4/11/2024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4/11/2024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784" y="152400"/>
            <a:ext cx="3364992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5837" y="1743134"/>
            <a:ext cx="7894188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784" y="1730018"/>
            <a:ext cx="329184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4/11/2024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3807649" y="0"/>
            <a:ext cx="6096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Rectangle 8"/>
          <p:cNvSpPr/>
          <p:nvPr/>
        </p:nvSpPr>
        <p:spPr bwMode="invGray">
          <a:xfrm>
            <a:off x="3807649" y="0"/>
            <a:ext cx="6096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155448"/>
            <a:ext cx="3366867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71741" y="1484808"/>
            <a:ext cx="8329863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9456" y="1728216"/>
            <a:ext cx="329184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19456" y="1170432"/>
            <a:ext cx="3364992" cy="201168"/>
          </a:xfrm>
        </p:spPr>
        <p:txBody>
          <a:bodyPr/>
          <a:lstStyle/>
          <a:p>
            <a:fld id="{8A57E976-8075-4937-B12C-3CC32E54B430}" type="datetimeFigureOut">
              <a:rPr lang="en-US" smtClean="0"/>
              <a:pPr/>
              <a:t>4/11/2024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3807649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Rectangle 8"/>
          <p:cNvSpPr/>
          <p:nvPr/>
        </p:nvSpPr>
        <p:spPr bwMode="invGray">
          <a:xfrm>
            <a:off x="3807649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47744" y="1170432"/>
            <a:ext cx="6925056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1119104" y="1170432"/>
            <a:ext cx="978485" cy="201168"/>
          </a:xfrm>
        </p:spPr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7" name="Rectangle 6"/>
          <p:cNvSpPr/>
          <p:nvPr/>
        </p:nvSpPr>
        <p:spPr bwMode="ltGray">
          <a:xfrm>
            <a:off x="1" y="1"/>
            <a:ext cx="12191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109728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775192"/>
            <a:ext cx="109728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476999"/>
            <a:ext cx="28448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8A57E976-8075-4937-B12C-3CC32E54B430}" type="datetimeFigureOut">
              <a:rPr lang="en-US" smtClean="0"/>
              <a:pPr/>
              <a:t>4/11/2024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20796" y="6476999"/>
            <a:ext cx="7343625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39195" y="6476999"/>
            <a:ext cx="978485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COMP 4500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Week 13 - Wednesday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Algorithm design continued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If </a:t>
            </a:r>
            <a:r>
              <a:rPr lang="en-US" b="1" i="1" dirty="0"/>
              <a:t>v</a:t>
            </a:r>
            <a:r>
              <a:rPr lang="en-US" dirty="0"/>
              <a:t>* is a small integer, then we can run the algorithm as is</a:t>
            </a:r>
          </a:p>
          <a:p>
            <a:r>
              <a:rPr lang="en-US" dirty="0"/>
              <a:t>However, if </a:t>
            </a:r>
            <a:r>
              <a:rPr lang="en-US" b="1" i="1" dirty="0"/>
              <a:t>v</a:t>
            </a:r>
            <a:r>
              <a:rPr lang="en-US" dirty="0"/>
              <a:t>* is large, we can round the values up and use small integers instead:</a:t>
            </a:r>
          </a:p>
          <a:p>
            <a:pPr lvl="1"/>
            <a:r>
              <a:rPr lang="en-US" b="1" i="1" dirty="0"/>
              <a:t>v</a:t>
            </a:r>
            <a:r>
              <a:rPr lang="en-US" baseline="-25000" dirty="0"/>
              <a:t>1</a:t>
            </a:r>
            <a:r>
              <a:rPr lang="en-US" dirty="0"/>
              <a:t> = 1,983,929</a:t>
            </a:r>
          </a:p>
          <a:p>
            <a:pPr lvl="1"/>
            <a:r>
              <a:rPr lang="en-US" b="1" i="1" dirty="0"/>
              <a:t>v</a:t>
            </a:r>
            <a:r>
              <a:rPr lang="en-US" baseline="-25000" dirty="0"/>
              <a:t>2</a:t>
            </a:r>
            <a:r>
              <a:rPr lang="en-US" dirty="0"/>
              <a:t> = 2,437,888</a:t>
            </a:r>
          </a:p>
          <a:p>
            <a:pPr lvl="1"/>
            <a:r>
              <a:rPr lang="en-US" b="1" i="1" dirty="0"/>
              <a:t>v</a:t>
            </a:r>
            <a:r>
              <a:rPr lang="en-US" baseline="-25000" dirty="0"/>
              <a:t>3</a:t>
            </a:r>
            <a:r>
              <a:rPr lang="en-US" dirty="0"/>
              <a:t> = 621,653</a:t>
            </a:r>
          </a:p>
          <a:p>
            <a:r>
              <a:rPr lang="en-US" dirty="0"/>
              <a:t>Rounding up to millions we get</a:t>
            </a:r>
          </a:p>
          <a:p>
            <a:pPr lvl="1"/>
            <a:r>
              <a:rPr lang="en-US" b="1" i="1" dirty="0"/>
              <a:t>v</a:t>
            </a:r>
            <a:r>
              <a:rPr lang="en-US" baseline="-25000" dirty="0"/>
              <a:t>1</a:t>
            </a:r>
            <a:r>
              <a:rPr lang="en-US" dirty="0"/>
              <a:t> = 2,000,000</a:t>
            </a:r>
          </a:p>
          <a:p>
            <a:pPr lvl="1"/>
            <a:r>
              <a:rPr lang="en-US" b="1" i="1" dirty="0"/>
              <a:t>v</a:t>
            </a:r>
            <a:r>
              <a:rPr lang="en-US" baseline="-25000" dirty="0"/>
              <a:t>2</a:t>
            </a:r>
            <a:r>
              <a:rPr lang="en-US" dirty="0"/>
              <a:t> = 3,000,000</a:t>
            </a:r>
          </a:p>
          <a:p>
            <a:pPr lvl="1"/>
            <a:r>
              <a:rPr lang="en-US" b="1" i="1" dirty="0"/>
              <a:t>v</a:t>
            </a:r>
            <a:r>
              <a:rPr lang="en-US" baseline="-25000" dirty="0"/>
              <a:t>3</a:t>
            </a:r>
            <a:r>
              <a:rPr lang="en-US" dirty="0"/>
              <a:t> = 1,000,000</a:t>
            </a:r>
          </a:p>
          <a:p>
            <a:r>
              <a:rPr lang="en-US" dirty="0"/>
              <a:t>We can treat those values like 2, 3, and 1, respectively</a:t>
            </a:r>
          </a:p>
          <a:p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0685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Rounding notation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lnSpcReduction="10000"/>
              </a:bodyPr>
              <a:lstStyle/>
              <a:p>
                <a:r>
                  <a:rPr lang="en-US" dirty="0"/>
                  <a:t>We use a rounding factor </a:t>
                </a:r>
                <a:r>
                  <a:rPr lang="en-US" b="1" i="1" dirty="0"/>
                  <a:t>b</a:t>
                </a:r>
              </a:p>
              <a:p>
                <a:r>
                  <a:rPr lang="en-US" dirty="0"/>
                  <a:t>Each rounded value </a:t>
                </a:r>
                <a14:m>
                  <m:oMath xmlns:m="http://schemas.openxmlformats.org/officeDocument/2006/math">
                    <m:acc>
                      <m:accPr>
                        <m:chr m:val="̃"/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𝑣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</m:e>
                    </m:acc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⌈"/>
                        <m:endChr m:val="⌉"/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𝑣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/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𝑏</m:t>
                    </m:r>
                  </m:oMath>
                </a14:m>
                <a:endParaRPr lang="en-US" dirty="0"/>
              </a:p>
              <a:p>
                <a:r>
                  <a:rPr lang="en-US" dirty="0"/>
                  <a:t>Note that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acc>
                      <m:accPr>
                        <m:chr m:val="̃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𝑣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</m:e>
                    </m:acc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𝑏</m:t>
                    </m:r>
                  </m:oMath>
                </a14:m>
                <a:endParaRPr lang="en-US" dirty="0"/>
              </a:p>
              <a:p>
                <a:r>
                  <a:rPr lang="en-US" dirty="0"/>
                  <a:t>To get small values, we can scale the rounded values down by </a:t>
                </a:r>
                <a:r>
                  <a:rPr lang="en-US" b="1" i="1" dirty="0"/>
                  <a:t>b</a:t>
                </a:r>
                <a:r>
                  <a:rPr lang="en-US" dirty="0"/>
                  <a:t>:</a:t>
                </a:r>
              </a:p>
              <a:p>
                <a:pPr marL="118872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̂"/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</m:e>
                      </m:acc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acc>
                            <m:accPr>
                              <m:chr m:val="̃"/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𝑣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</m:sSub>
                            </m:e>
                          </m:acc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𝑏</m:t>
                          </m:r>
                        </m:den>
                      </m:f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⌈"/>
                          <m:endChr m:val="⌉"/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/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</m:d>
                    </m:oMath>
                  </m:oMathPara>
                </a14:m>
                <a:endParaRPr lang="en-US" b="1" dirty="0"/>
              </a:p>
              <a:p>
                <a:r>
                  <a:rPr lang="en-US" dirty="0"/>
                  <a:t>Note that the knapsack problem with values </a:t>
                </a:r>
                <a14:m>
                  <m:oMath xmlns:m="http://schemas.openxmlformats.org/officeDocument/2006/math">
                    <m:acc>
                      <m:accPr>
                        <m:chr m:val="̃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𝑣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</m:e>
                    </m:acc>
                    <m:r>
                      <a:rPr lang="en-US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has the same optimum solution as the problem with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𝑣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</m:e>
                    </m:acc>
                  </m:oMath>
                </a14:m>
                <a:r>
                  <a:rPr lang="en-US" dirty="0"/>
                  <a:t>, if you scale the answers by </a:t>
                </a:r>
                <a:r>
                  <a:rPr lang="en-US" b="1" i="1" dirty="0"/>
                  <a:t>b</a:t>
                </a:r>
              </a:p>
              <a:p>
                <a:pPr marL="118872" indent="0">
                  <a:buNone/>
                </a:pPr>
                <a:endParaRPr lang="en-US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t="-1713" r="-1926" b="-329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509003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Approximate knapsack algorithm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Knapsack-</a:t>
                </a:r>
                <a:r>
                  <a:rPr lang="en-US" dirty="0" err="1"/>
                  <a:t>Approx</a:t>
                </a:r>
                <a:r>
                  <a:rPr lang="en-US" dirty="0"/>
                  <a:t>(</a:t>
                </a:r>
                <a:r>
                  <a:rPr lang="el-GR" dirty="0"/>
                  <a:t>ε</a:t>
                </a:r>
                <a:r>
                  <a:rPr lang="en-US" dirty="0"/>
                  <a:t>)</a:t>
                </a:r>
              </a:p>
              <a:p>
                <a:pPr lvl="1"/>
                <a:r>
                  <a:rPr lang="en-US" dirty="0"/>
                  <a:t>Set </a:t>
                </a:r>
                <a:r>
                  <a:rPr lang="en-US" b="1" i="1" dirty="0"/>
                  <a:t>b</a:t>
                </a:r>
                <a:r>
                  <a:rPr lang="en-US" dirty="0"/>
                  <a:t> = (</a:t>
                </a:r>
                <a:r>
                  <a:rPr lang="el-GR" dirty="0"/>
                  <a:t>ε</a:t>
                </a:r>
                <a:r>
                  <a:rPr lang="en-US" dirty="0"/>
                  <a:t>/(2</a:t>
                </a:r>
                <a:r>
                  <a:rPr lang="en-US" b="1" i="1" dirty="0"/>
                  <a:t>n</a:t>
                </a:r>
                <a:r>
                  <a:rPr lang="en-US" dirty="0"/>
                  <a:t>)) max</a:t>
                </a:r>
                <a:r>
                  <a:rPr lang="en-US" b="1" i="1" baseline="-25000" dirty="0"/>
                  <a:t>i</a:t>
                </a:r>
                <a:r>
                  <a:rPr lang="en-US" dirty="0"/>
                  <a:t> </a:t>
                </a:r>
                <a:r>
                  <a:rPr lang="en-US" b="1" i="1" dirty="0"/>
                  <a:t>v</a:t>
                </a:r>
                <a:r>
                  <a:rPr lang="en-US" b="1" i="1" baseline="-25000" dirty="0"/>
                  <a:t>i</a:t>
                </a:r>
              </a:p>
              <a:p>
                <a:pPr lvl="1"/>
                <a:r>
                  <a:rPr lang="en-US" dirty="0"/>
                  <a:t>Solve the Knapsack problem with values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𝑣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</m:e>
                    </m:acc>
                  </m:oMath>
                </a14:m>
                <a:endParaRPr lang="en-US" dirty="0"/>
              </a:p>
              <a:p>
                <a:pPr lvl="1"/>
                <a:r>
                  <a:rPr lang="en-US" dirty="0"/>
                  <a:t>Return the set </a:t>
                </a:r>
                <a:r>
                  <a:rPr lang="en-US" b="1" i="1" dirty="0"/>
                  <a:t>S</a:t>
                </a:r>
                <a:r>
                  <a:rPr lang="en-US" dirty="0"/>
                  <a:t> of items found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t="-65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739554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Approximation running time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lnSpcReduction="10000"/>
              </a:bodyPr>
              <a:lstStyle/>
              <a:p>
                <a:r>
                  <a:rPr lang="en-US" dirty="0"/>
                  <a:t>We only rounded the values, not the weights, so the answer we get is legal</a:t>
                </a:r>
              </a:p>
              <a:p>
                <a:r>
                  <a:rPr lang="en-US" dirty="0"/>
                  <a:t>The algorithm we use as a subroutine runs in time O(</a:t>
                </a:r>
                <a:r>
                  <a:rPr lang="en-US" b="1" i="1" dirty="0"/>
                  <a:t>n</a:t>
                </a:r>
                <a:r>
                  <a:rPr lang="en-US" baseline="30000" dirty="0"/>
                  <a:t>2</a:t>
                </a:r>
                <a:r>
                  <a:rPr lang="en-US" b="1" i="1" dirty="0"/>
                  <a:t>v</a:t>
                </a:r>
                <a:r>
                  <a:rPr lang="en-US" dirty="0"/>
                  <a:t>*) where </a:t>
                </a:r>
                <a:r>
                  <a:rPr lang="en-US" b="1" i="1" dirty="0"/>
                  <a:t>v</a:t>
                </a:r>
                <a:r>
                  <a:rPr lang="en-US" dirty="0"/>
                  <a:t>* is the biggest value</a:t>
                </a:r>
              </a:p>
              <a:p>
                <a:r>
                  <a:rPr lang="en-US" dirty="0"/>
                  <a:t>Since </a:t>
                </a:r>
                <a:r>
                  <a:rPr lang="en-US" b="1" i="1" dirty="0"/>
                  <a:t>b</a:t>
                </a:r>
                <a:r>
                  <a:rPr lang="en-US" dirty="0"/>
                  <a:t> = (</a:t>
                </a:r>
                <a:r>
                  <a:rPr lang="el-GR" dirty="0"/>
                  <a:t>ε</a:t>
                </a:r>
                <a:r>
                  <a:rPr lang="en-US" dirty="0"/>
                  <a:t>/(2</a:t>
                </a:r>
                <a:r>
                  <a:rPr lang="en-US" b="1" i="1" dirty="0"/>
                  <a:t>n</a:t>
                </a:r>
                <a:r>
                  <a:rPr lang="en-US" dirty="0"/>
                  <a:t>)) max</a:t>
                </a:r>
                <a:r>
                  <a:rPr lang="en-US" b="1" i="1" baseline="-25000" dirty="0"/>
                  <a:t>i</a:t>
                </a:r>
                <a:r>
                  <a:rPr lang="en-US" dirty="0"/>
                  <a:t> </a:t>
                </a:r>
                <a:r>
                  <a:rPr lang="en-US" b="1" i="1" dirty="0"/>
                  <a:t>v</a:t>
                </a:r>
                <a:r>
                  <a:rPr lang="en-US" b="1" i="1" baseline="-25000" dirty="0"/>
                  <a:t>i</a:t>
                </a:r>
                <a:r>
                  <a:rPr lang="en-US" dirty="0"/>
                  <a:t>,</a:t>
                </a:r>
                <a:r>
                  <a:rPr lang="en-US" b="1" i="1" baseline="-25000" dirty="0"/>
                  <a:t> </a:t>
                </a:r>
                <a:r>
                  <a:rPr lang="en-US" dirty="0"/>
                  <a:t>the biggest value </a:t>
                </a:r>
                <a:r>
                  <a:rPr lang="en-US" b="1" i="1" dirty="0" err="1"/>
                  <a:t>v</a:t>
                </a:r>
                <a:r>
                  <a:rPr lang="en-US" b="1" i="1" baseline="-25000" dirty="0" err="1"/>
                  <a:t>j</a:t>
                </a:r>
                <a:r>
                  <a:rPr lang="en-US" dirty="0"/>
                  <a:t> will also have the biggest rounded value:</a:t>
                </a:r>
              </a:p>
              <a:p>
                <a:pPr marL="118872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̂"/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sSub>
                            <m:sSubPr>
                              <m:ctrlPr>
                                <a:rPr lang="en-US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𝑗</m:t>
                              </m:r>
                            </m:sub>
                          </m:sSub>
                        </m:e>
                      </m:acc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⌈"/>
                          <m:endChr m:val="⌉"/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𝑗</m:t>
                              </m:r>
                            </m:sub>
                          </m:s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/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⌈"/>
                          <m:endChr m:val="⌉"/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𝑣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𝑗</m:t>
                                  </m:r>
                                </m:sub>
                              </m:sSub>
                            </m:num>
                            <m:den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𝑣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𝑗</m:t>
                                  </m:r>
                                </m:sub>
                              </m:sSub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𝜀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/(2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)</m:t>
                              </m:r>
                            </m:den>
                          </m:f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⌈"/>
                          <m:endChr m:val="⌉"/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num>
                            <m:den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𝜀</m:t>
                              </m:r>
                            </m:den>
                          </m:f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𝑐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𝑛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𝜀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en-US" dirty="0"/>
              </a:p>
              <a:p>
                <a:r>
                  <a:rPr lang="en-US" dirty="0"/>
                  <a:t>So our algorithm on rounded values runs in time O(</a:t>
                </a:r>
                <a:r>
                  <a:rPr lang="en-US" b="1" i="1" dirty="0"/>
                  <a:t>n</a:t>
                </a:r>
                <a:r>
                  <a:rPr lang="en-US" baseline="30000" dirty="0"/>
                  <a:t>3</a:t>
                </a:r>
                <a:r>
                  <a:rPr lang="el-GR" dirty="0"/>
                  <a:t>ε</a:t>
                </a:r>
                <a:r>
                  <a:rPr lang="en-US" baseline="30000" dirty="0"/>
                  <a:t>-1</a:t>
                </a:r>
                <a:r>
                  <a:rPr lang="en-US" dirty="0"/>
                  <a:t>)</a:t>
                </a:r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t="-1713" r="-138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367469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Approximation bound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b="1" dirty="0"/>
                  <a:t>Claim:</a:t>
                </a:r>
              </a:p>
              <a:p>
                <a:pPr lvl="1"/>
                <a:r>
                  <a:rPr lang="en-US" dirty="0"/>
                  <a:t>If </a:t>
                </a:r>
                <a:r>
                  <a:rPr lang="en-US" b="1" i="1" dirty="0"/>
                  <a:t>S</a:t>
                </a:r>
                <a:r>
                  <a:rPr lang="en-US" dirty="0"/>
                  <a:t> is the solution found by our approximation algorithm and </a:t>
                </a:r>
                <a:r>
                  <a:rPr lang="en-US" b="1" i="1" dirty="0"/>
                  <a:t>S</a:t>
                </a:r>
                <a:r>
                  <a:rPr lang="en-US" dirty="0"/>
                  <a:t>* is any other solution such that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supHide m:val="on"/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7"/>
                          </m:rPr>
                          <a:rPr lang="en-US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∈</m:t>
                        </m:r>
                        <m:sSup>
                          <m:sSupPr>
                            <m:ctrlP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𝑆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∗</m:t>
                            </m:r>
                          </m:sup>
                        </m:sSup>
                      </m:sub>
                      <m:sup/>
                      <m:e>
                        <m:sSub>
                          <m:sSubPr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𝑤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</m:e>
                    </m:nary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𝑊</m:t>
                    </m:r>
                  </m:oMath>
                </a14:m>
                <a:r>
                  <a:rPr lang="en-US" dirty="0"/>
                  <a:t>, then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(1+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𝜀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  <m:nary>
                      <m:naryPr>
                        <m:chr m:val="∑"/>
                        <m:supHide m:val="on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7"/>
                          </m:rPr>
                          <a:rPr lang="en-US" i="1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∈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𝑆</m:t>
                        </m:r>
                      </m:sub>
                      <m:sup/>
                      <m:e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𝑣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</m:e>
                    </m:nary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≥</m:t>
                    </m:r>
                    <m:nary>
                      <m:naryPr>
                        <m:chr m:val="∑"/>
                        <m:supHide m:val="on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7"/>
                          </m:rPr>
                          <a:rPr lang="en-US" i="1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∈</m:t>
                        </m:r>
                        <m:sSup>
                          <m:sSupPr>
                            <m:ctrlP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𝑆</m:t>
                            </m:r>
                          </m:e>
                          <m:sup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∗</m:t>
                            </m:r>
                          </m:sup>
                        </m:sSup>
                      </m:sub>
                      <m:sup/>
                      <m:e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𝑣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</m:e>
                    </m:nary>
                  </m:oMath>
                </a14:m>
                <a:r>
                  <a:rPr lang="en-US" dirty="0"/>
                  <a:t>.</a:t>
                </a:r>
              </a:p>
              <a:p>
                <a:r>
                  <a:rPr lang="en-US" b="1" dirty="0"/>
                  <a:t>Proof:</a:t>
                </a:r>
              </a:p>
              <a:p>
                <a:pPr lvl="1"/>
                <a:r>
                  <a:rPr lang="en-US" dirty="0"/>
                  <a:t>Let </a:t>
                </a:r>
                <a:r>
                  <a:rPr lang="en-US" b="1" i="1" dirty="0"/>
                  <a:t>S</a:t>
                </a:r>
                <a:r>
                  <a:rPr lang="en-US" dirty="0"/>
                  <a:t>* be any set such that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supHide m:val="on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7"/>
                          </m:rPr>
                          <a:rPr lang="en-US" i="1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∈</m:t>
                        </m:r>
                        <m:sSup>
                          <m:sSupPr>
                            <m:ctrlP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𝑆</m:t>
                            </m:r>
                          </m:e>
                          <m:sup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∗</m:t>
                            </m:r>
                          </m:sup>
                        </m:sSup>
                      </m:sub>
                      <m:sup/>
                      <m:e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𝑤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</m:e>
                    </m:nary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𝑊</m:t>
                    </m:r>
                  </m:oMath>
                </a14:m>
                <a:r>
                  <a:rPr lang="en-US" dirty="0"/>
                  <a:t>.</a:t>
                </a:r>
              </a:p>
              <a:p>
                <a:pPr lvl="1"/>
                <a:r>
                  <a:rPr lang="en-US" dirty="0"/>
                  <a:t>Our algorithm finds the </a:t>
                </a:r>
                <a:r>
                  <a:rPr lang="en-US" b="1" dirty="0"/>
                  <a:t>optimal</a:t>
                </a:r>
                <a:r>
                  <a:rPr lang="en-US" dirty="0"/>
                  <a:t> solution with values </a:t>
                </a:r>
                <a14:m>
                  <m:oMath xmlns:m="http://schemas.openxmlformats.org/officeDocument/2006/math">
                    <m:acc>
                      <m:accPr>
                        <m:chr m:val="̃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𝑣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</m:e>
                    </m:acc>
                  </m:oMath>
                </a14:m>
                <a:r>
                  <a:rPr lang="en-US" dirty="0"/>
                  <a:t> so </a:t>
                </a:r>
              </a:p>
              <a:p>
                <a:pPr marL="457200" lvl="1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supHide m:val="on"/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7"/>
                            </m:rPr>
                            <a:rPr lang="en-US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∈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𝑆</m:t>
                          </m:r>
                        </m:sub>
                        <m:sup/>
                        <m:e>
                          <m:acc>
                            <m:accPr>
                              <m:chr m:val="̃"/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𝑣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</m:sSub>
                            </m:e>
                          </m:acc>
                        </m:e>
                      </m:nary>
                      <m:r>
                        <a:rPr lang="en-US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≥</m:t>
                      </m:r>
                      <m:nary>
                        <m:naryPr>
                          <m:chr m:val="∑"/>
                          <m:supHide m:val="on"/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7"/>
                            </m:rPr>
                            <a:rPr lang="en-US" i="1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∈</m:t>
                          </m:r>
                          <m:sSup>
                            <m:sSupPr>
                              <m:ctrlPr>
                                <a:rPr lang="en-US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𝑆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∗</m:t>
                              </m:r>
                            </m:sup>
                          </m:sSup>
                        </m:sub>
                        <m:sup/>
                        <m:e>
                          <m:acc>
                            <m:accPr>
                              <m:chr m:val="̃"/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𝑣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</m:sSub>
                            </m:e>
                          </m:acc>
                        </m:e>
                      </m:nary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t="-65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98273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Approximation bound continued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92500" lnSpcReduction="10000"/>
              </a:bodyPr>
              <a:lstStyle/>
              <a:p>
                <a:r>
                  <a:rPr lang="en-US" dirty="0"/>
                  <a:t>The rounded values are close to the real values, so</a:t>
                </a:r>
              </a:p>
              <a:p>
                <a:pPr marL="118872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supHide m:val="on"/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7"/>
                            </m:rPr>
                            <a:rPr lang="en-US" i="1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∈</m:t>
                          </m:r>
                          <m:sSup>
                            <m:sSupPr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𝑆</m:t>
                              </m:r>
                            </m:e>
                            <m:sup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∗</m:t>
                              </m:r>
                            </m:sup>
                          </m:sSup>
                        </m:sub>
                        <m:sup/>
                        <m:e>
                          <m:sSub>
                            <m:sSubPr>
                              <m:ctrlPr>
                                <a:rPr lang="en-US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</m:e>
                      </m:nary>
                      <m:r>
                        <a:rPr lang="en-US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≤</m:t>
                      </m:r>
                      <m:nary>
                        <m:naryPr>
                          <m:chr m:val="∑"/>
                          <m:supHide m:val="on"/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7"/>
                            </m:rPr>
                            <a:rPr lang="en-US" i="1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∈</m:t>
                          </m:r>
                          <m:sSup>
                            <m:sSupPr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𝑆</m:t>
                              </m:r>
                            </m:e>
                            <m:sup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∗</m:t>
                              </m:r>
                            </m:sup>
                          </m:sSup>
                        </m:sub>
                        <m:sup/>
                        <m:e>
                          <m:acc>
                            <m:accPr>
                              <m:chr m:val="̃"/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𝑣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</m:sSub>
                            </m:e>
                          </m:acc>
                        </m:e>
                      </m:nary>
                      <m:r>
                        <a:rPr lang="en-US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≤</m:t>
                      </m:r>
                      <m:nary>
                        <m:naryPr>
                          <m:chr m:val="∑"/>
                          <m:supHide m:val="on"/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7"/>
                            </m:rPr>
                            <a:rPr lang="en-US" i="1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∈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𝑆</m:t>
                          </m:r>
                        </m:sub>
                        <m:sup/>
                        <m:e>
                          <m:acc>
                            <m:accPr>
                              <m:chr m:val="̃"/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𝑣</m:t>
                                  </m:r>
                                </m:e>
                                <m:sub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</m:sSub>
                            </m:e>
                          </m:acc>
                        </m:e>
                      </m:nary>
                      <m:r>
                        <a:rPr lang="en-US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≤</m:t>
                      </m:r>
                      <m:nary>
                        <m:naryPr>
                          <m:chr m:val="∑"/>
                          <m:supHide m:val="on"/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7"/>
                            </m:rPr>
                            <a:rPr lang="en-US" i="1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∈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𝑆</m:t>
                          </m:r>
                        </m:sub>
                        <m:sup/>
                        <m:e>
                          <m:d>
                            <m:d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𝑣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</m:sSub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𝑏</m:t>
                              </m:r>
                            </m:e>
                          </m:d>
                        </m:e>
                      </m:nary>
                      <m:r>
                        <a:rPr lang="en-US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≤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𝑛𝑏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nary>
                        <m:naryPr>
                          <m:chr m:val="∑"/>
                          <m:supHide m:val="on"/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7"/>
                            </m:rPr>
                            <a:rPr lang="en-US" i="1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∈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𝑆</m:t>
                          </m:r>
                        </m:sub>
                        <m:sup/>
                        <m:e>
                          <m:sSub>
                            <m:sSubPr>
                              <m:ctrlPr>
                                <a:rPr lang="en-US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</m:e>
                      </m:nary>
                    </m:oMath>
                  </m:oMathPara>
                </a14:m>
                <a:endParaRPr lang="en-US" dirty="0"/>
              </a:p>
              <a:p>
                <a:r>
                  <a:rPr lang="en-US" dirty="0"/>
                  <a:t>To make sense of this, we need to bound </a:t>
                </a:r>
                <a:r>
                  <a:rPr lang="en-US" b="1" i="1" dirty="0" err="1"/>
                  <a:t>nb</a:t>
                </a:r>
                <a:endParaRPr lang="en-US" b="1" i="1" dirty="0"/>
              </a:p>
              <a:p>
                <a:r>
                  <a:rPr lang="en-US" dirty="0"/>
                  <a:t>Let </a:t>
                </a:r>
                <a:r>
                  <a:rPr lang="en-US" b="1" i="1" dirty="0"/>
                  <a:t>j</a:t>
                </a:r>
                <a:r>
                  <a:rPr lang="en-US" dirty="0"/>
                  <a:t> be the item with the largest value</a:t>
                </a:r>
              </a:p>
              <a:p>
                <a:r>
                  <a:rPr lang="en-US" dirty="0"/>
                  <a:t>By our choice of </a:t>
                </a:r>
                <a:r>
                  <a:rPr lang="en-US" b="1" i="1" dirty="0"/>
                  <a:t>b</a:t>
                </a:r>
                <a:r>
                  <a:rPr lang="en-US" dirty="0"/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𝑗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=2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𝜀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</a:rPr>
                      <m:t>𝑛𝑏</m:t>
                    </m:r>
                  </m:oMath>
                </a14:m>
                <a:r>
                  <a:rPr lang="en-US" dirty="0"/>
                  <a:t>, making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𝑗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acc>
                      <m:accPr>
                        <m:chr m:val="̃"/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𝑣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𝑗</m:t>
                            </m:r>
                          </m:sub>
                        </m:sSub>
                      </m:e>
                    </m:acc>
                  </m:oMath>
                </a14:m>
                <a:endParaRPr lang="en-US" dirty="0"/>
              </a:p>
              <a:p>
                <a:r>
                  <a:rPr lang="en-US" dirty="0"/>
                  <a:t>Assuming that each item could fit by itself in the knapsack</a:t>
                </a:r>
              </a:p>
              <a:p>
                <a:pPr marL="118872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supHide m:val="on"/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7"/>
                            </m:rPr>
                            <a:rPr lang="en-US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∈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𝑆</m:t>
                          </m:r>
                        </m:sub>
                        <m:sup/>
                        <m:e>
                          <m:acc>
                            <m:accPr>
                              <m:chr m:val="̃"/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sSub>
                                <m:sSub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𝑣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</m:sSub>
                            </m:e>
                          </m:acc>
                        </m:e>
                      </m:nary>
                      <m:r>
                        <a:rPr lang="en-US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≥</m:t>
                      </m:r>
                      <m:acc>
                        <m:accPr>
                          <m:chr m:val="̃"/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𝑗</m:t>
                              </m:r>
                            </m:sub>
                          </m:sSub>
                        </m:e>
                      </m:acc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2</m:t>
                      </m:r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𝜀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  <m:r>
                        <a:rPr lang="en-US" i="1">
                          <a:latin typeface="Cambria Math" panose="02040503050406030204" pitchFamily="18" charset="0"/>
                        </a:rPr>
                        <m:t>𝑛𝑏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t="-158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544929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Approximation bound continued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609600" y="1775192"/>
                <a:ext cx="10972800" cy="4930409"/>
              </a:xfrm>
            </p:spPr>
            <p:txBody>
              <a:bodyPr>
                <a:normAutofit fontScale="85000" lnSpcReduction="20000"/>
              </a:bodyPr>
              <a:lstStyle/>
              <a:p>
                <a:r>
                  <a:rPr lang="en-US" dirty="0"/>
                  <a:t>On the previous slide, we established that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supHide m:val="on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7"/>
                          </m:rPr>
                          <a:rPr lang="en-US" i="1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∈</m:t>
                        </m:r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𝑆</m:t>
                        </m:r>
                      </m:sub>
                      <m:sup/>
                      <m:e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𝑣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</m:e>
                    </m:nary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≥</m:t>
                    </m:r>
                    <m:nary>
                      <m:naryPr>
                        <m:chr m:val="∑"/>
                        <m:supHide m:val="on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7"/>
                          </m:rPr>
                          <a:rPr lang="en-US" i="1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∈</m:t>
                        </m:r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𝑆</m:t>
                        </m:r>
                      </m:sub>
                      <m:sup/>
                      <m:e>
                        <m:acc>
                          <m:accPr>
                            <m:chr m:val="̃"/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sSub>
                              <m:sSub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𝑣</m:t>
                                </m:r>
                              </m:e>
                              <m:sub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sub>
                            </m:sSub>
                          </m:e>
                        </m:acc>
                      </m:e>
                    </m:nary>
                    <m:r>
                      <a:rPr lang="en-US" b="0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𝑛𝑏</m:t>
                    </m:r>
                  </m:oMath>
                </a14:m>
                <a:endParaRPr lang="en-US" i="1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r>
                  <a:rPr lang="en-US" dirty="0"/>
                  <a:t>Since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supHide m:val="on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7"/>
                          </m:rPr>
                          <a:rPr lang="en-US" i="1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∈</m:t>
                        </m:r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𝑆</m:t>
                        </m:r>
                      </m:sub>
                      <m:sup/>
                      <m:e>
                        <m:acc>
                          <m:accPr>
                            <m:chr m:val="̃"/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sSub>
                              <m:sSub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𝑣</m:t>
                                </m:r>
                              </m:e>
                              <m:sub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𝑖</m:t>
                                </m:r>
                              </m:sub>
                            </m:sSub>
                          </m:e>
                        </m:acc>
                      </m:e>
                    </m:nary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≥</m:t>
                    </m:r>
                    <m:acc>
                      <m:accPr>
                        <m:chr m:val="̃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𝑣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𝑗</m:t>
                            </m:r>
                          </m:sub>
                        </m:sSub>
                      </m:e>
                    </m:acc>
                    <m:r>
                      <a:rPr lang="en-US" i="1">
                        <a:latin typeface="Cambria Math" panose="02040503050406030204" pitchFamily="18" charset="0"/>
                      </a:rPr>
                      <m:t>=2</m:t>
                    </m:r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𝜀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  <m:r>
                      <a:rPr lang="en-US" i="1">
                        <a:latin typeface="Cambria Math" panose="02040503050406030204" pitchFamily="18" charset="0"/>
                      </a:rPr>
                      <m:t>𝑛𝑏</m:t>
                    </m:r>
                  </m:oMath>
                </a14:m>
                <a:r>
                  <a:rPr lang="en-US" dirty="0"/>
                  <a:t>,</a:t>
                </a:r>
              </a:p>
              <a:p>
                <a:pPr marL="118872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supHide m:val="on"/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7"/>
                            </m:rPr>
                            <a:rPr lang="en-US" i="1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∈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𝑆</m:t>
                          </m:r>
                        </m:sub>
                        <m:sup/>
                        <m:e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</m:e>
                      </m:nary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≥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2</m:t>
                      </m:r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𝜀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  <m:r>
                        <a:rPr lang="en-US" i="1">
                          <a:latin typeface="Cambria Math" panose="02040503050406030204" pitchFamily="18" charset="0"/>
                        </a:rPr>
                        <m:t>𝑛𝑏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−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𝑛𝑏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=(2</m:t>
                      </m:r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𝜀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  <m:r>
                        <a:rPr lang="en-US" i="1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1)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𝑛𝑏</m:t>
                      </m:r>
                    </m:oMath>
                  </m:oMathPara>
                </a14:m>
                <a:endParaRPr lang="en-US" dirty="0"/>
              </a:p>
              <a:p>
                <a:r>
                  <a:rPr lang="en-US" dirty="0"/>
                  <a:t>For </a:t>
                </a:r>
                <a:r>
                  <a:rPr lang="el-GR" dirty="0"/>
                  <a:t>ε</a:t>
                </a:r>
                <a:r>
                  <a:rPr lang="en-US" dirty="0"/>
                  <a:t> ≤ 1,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2−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𝜀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≥1</m:t>
                    </m:r>
                  </m:oMath>
                </a14:m>
                <a:r>
                  <a:rPr lang="en-US" dirty="0"/>
                  <a:t>, thus,</a:t>
                </a:r>
              </a:p>
              <a:p>
                <a:pPr marL="118872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𝑛𝑏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≤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2−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𝜀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𝑛𝑏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≤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𝜀</m:t>
                      </m:r>
                      <m:nary>
                        <m:naryPr>
                          <m:chr m:val="∑"/>
                          <m:supHide m:val="on"/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7"/>
                            </m:rPr>
                            <a:rPr lang="en-US" i="1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∈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𝑆</m:t>
                          </m:r>
                        </m:sub>
                        <m:sup/>
                        <m:e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</m:e>
                      </m:nary>
                    </m:oMath>
                  </m:oMathPara>
                </a14:m>
                <a:endParaRPr lang="en-US" dirty="0"/>
              </a:p>
              <a:p>
                <a:r>
                  <a:rPr lang="en-US" dirty="0"/>
                  <a:t>Leading finally to</a:t>
                </a:r>
              </a:p>
              <a:p>
                <a:pPr marL="118872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supHide m:val="on"/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7"/>
                            </m:rPr>
                            <a:rPr lang="en-US" i="1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∈</m:t>
                          </m:r>
                          <m:sSup>
                            <m:sSupPr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𝑆</m:t>
                              </m:r>
                            </m:e>
                            <m:sup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∗</m:t>
                              </m:r>
                            </m:sup>
                          </m:sSup>
                        </m:sub>
                        <m:sup/>
                        <m:e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</m:e>
                      </m:nary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≤</m:t>
                      </m:r>
                      <m:nary>
                        <m:naryPr>
                          <m:chr m:val="∑"/>
                          <m:supHide m:val="on"/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7"/>
                            </m:rPr>
                            <a:rPr lang="en-US" i="1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∈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𝑆</m:t>
                          </m:r>
                        </m:sub>
                        <m:sup/>
                        <m:e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𝑏</m:t>
                          </m:r>
                        </m:e>
                      </m:nary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≤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(1+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𝜀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  <m:nary>
                        <m:naryPr>
                          <m:chr m:val="∑"/>
                          <m:supHide m:val="on"/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7"/>
                            </m:rPr>
                            <a:rPr lang="en-US" i="1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∈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𝑆</m:t>
                          </m:r>
                        </m:sub>
                        <m:sup/>
                        <m:e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𝑣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</m:e>
                      </m:nary>
                    </m:oMath>
                  </m:oMathPara>
                </a14:m>
                <a:endParaRPr lang="en-US" dirty="0"/>
              </a:p>
              <a:p>
                <a:pPr marL="118872" indent="0">
                  <a:buNone/>
                </a:pPr>
                <a:r>
                  <a:rPr lang="en-US" dirty="0"/>
                  <a:t>∎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09600" y="1775192"/>
                <a:ext cx="10972800" cy="4930409"/>
              </a:xfrm>
              <a:blipFill>
                <a:blip r:embed="rId2"/>
                <a:stretch>
                  <a:fillRect l="-333" t="-1607" b="-7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592460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E111CB-1F94-48A0-B788-F77BB93E35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Polynomial-time approximation schemes (PTAS)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23F8E5ED-2773-4655-B5A2-F123A5478CE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85000" lnSpcReduction="20000"/>
              </a:bodyPr>
              <a:lstStyle/>
              <a:p>
                <a:r>
                  <a:rPr lang="en-US" dirty="0"/>
                  <a:t>The consequences are that we can approximate knapsack arbitrarily well</a:t>
                </a:r>
              </a:p>
              <a:p>
                <a:pPr lvl="1"/>
                <a:r>
                  <a:rPr lang="en-US" dirty="0"/>
                  <a:t>It will take time polynomial with respect to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𝜀</m:t>
                        </m:r>
                      </m:den>
                    </m:f>
                  </m:oMath>
                </a14:m>
                <a:r>
                  <a:rPr lang="en-US" dirty="0"/>
                  <a:t> and get us an approximation within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</a:rPr>
                          <m:t>1+</m:t>
                        </m:r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𝜀</m:t>
                        </m:r>
                      </m:den>
                    </m:f>
                  </m:oMath>
                </a14:m>
                <a:r>
                  <a:rPr lang="en-US" dirty="0"/>
                  <a:t> of the optimal!</a:t>
                </a:r>
              </a:p>
              <a:p>
                <a:pPr lvl="1"/>
                <a:r>
                  <a:rPr lang="en-US" dirty="0"/>
                  <a:t>Of course, as 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𝜀</m:t>
                    </m:r>
                  </m:oMath>
                </a14:m>
                <a:r>
                  <a:rPr lang="en-US" dirty="0"/>
                  <a:t> gets closer to zero, the running time shoots to exponential</a:t>
                </a:r>
              </a:p>
              <a:p>
                <a:r>
                  <a:rPr lang="en-US" dirty="0"/>
                  <a:t>Lots of variations of knapsack also have a PTAS</a:t>
                </a:r>
              </a:p>
              <a:p>
                <a:r>
                  <a:rPr lang="en-US" dirty="0"/>
                  <a:t>Partitioning numbers into subsets that are as close as possible has a PTAS</a:t>
                </a:r>
              </a:p>
              <a:p>
                <a:r>
                  <a:rPr lang="en-US" dirty="0"/>
                  <a:t>The Euclidean traveling salesman problem (in which all the locations are locations on a plane or in 3D space) has a PTAS</a:t>
                </a:r>
              </a:p>
              <a:p>
                <a:r>
                  <a:rPr lang="en-US" dirty="0"/>
                  <a:t>There are also randomized algorithms that have a high probability of being within a factor of the optimal</a:t>
                </a:r>
              </a:p>
              <a:p>
                <a:r>
                  <a:rPr lang="en-US" dirty="0"/>
                  <a:t>Many NP-hard problems do not have a PTAS</a:t>
                </a:r>
              </a:p>
              <a:p>
                <a:pPr lvl="1"/>
                <a:r>
                  <a:rPr lang="en-US" dirty="0"/>
                  <a:t>… unless P = NP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23F8E5ED-2773-4655-B5A2-F123A5478CE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t="-1713" r="-61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542000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473F8E-775C-46C5-9D9E-890EAB49C0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And that's that.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16350F-8175-4BF2-A34A-DD118959E2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Now you have a sense of the problems we know how to solve</a:t>
            </a:r>
          </a:p>
          <a:p>
            <a:pPr lvl="1"/>
            <a:r>
              <a:rPr lang="en-US" dirty="0"/>
              <a:t>Greedy algorithms take the best thing at a given moment</a:t>
            </a:r>
          </a:p>
          <a:p>
            <a:pPr lvl="1"/>
            <a:r>
              <a:rPr lang="en-US" dirty="0"/>
              <a:t>Divide and conquer divides problems into subproblems, sometimes improving the speed we could solve with greedy</a:t>
            </a:r>
          </a:p>
          <a:p>
            <a:pPr lvl="1"/>
            <a:r>
              <a:rPr lang="en-US" dirty="0"/>
              <a:t>Dynamic programming allows us to manage problems that have many (but only </a:t>
            </a:r>
            <a:r>
              <a:rPr lang="en-US" dirty="0" err="1"/>
              <a:t>polynomially</a:t>
            </a:r>
            <a:r>
              <a:rPr lang="en-US" dirty="0"/>
              <a:t> many) subproblems</a:t>
            </a:r>
          </a:p>
          <a:p>
            <a:r>
              <a:rPr lang="en-US" dirty="0"/>
              <a:t>NP-complete and NP-hard problems appear to take too long to solve</a:t>
            </a:r>
          </a:p>
          <a:p>
            <a:pPr lvl="1"/>
            <a:r>
              <a:rPr lang="en-US" dirty="0"/>
              <a:t>But some can be approximated! </a:t>
            </a:r>
          </a:p>
          <a:p>
            <a:r>
              <a:rPr lang="en-US" dirty="0"/>
              <a:t>Undecidable problems simply cannot be solved with algorithms</a:t>
            </a:r>
          </a:p>
          <a:p>
            <a:r>
              <a:rPr lang="en-US" dirty="0"/>
              <a:t>Complex as this course was, it's only a taste of the richness out there</a:t>
            </a:r>
          </a:p>
        </p:txBody>
      </p:sp>
    </p:spTree>
    <p:extLst>
      <p:ext uri="{BB962C8B-B14F-4D97-AF65-F5344CB8AC3E}">
        <p14:creationId xmlns:p14="http://schemas.microsoft.com/office/powerpoint/2010/main" val="8143247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A7632A-D06D-480A-BCC8-F2CA4E5844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Quiz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2DC2C9B-68EB-4070-8DF2-06FF2EBA38A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49079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Last time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What did we talk about last time?</a:t>
            </a:r>
          </a:p>
          <a:p>
            <a:r>
              <a:rPr lang="en-US" dirty="0"/>
              <a:t>Finished load balancing approximation</a:t>
            </a:r>
          </a:p>
          <a:p>
            <a:r>
              <a:rPr lang="en-US" dirty="0"/>
              <a:t>Set cover approximation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Upcoming</a:t>
            </a:r>
          </a:p>
        </p:txBody>
      </p:sp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Next time…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Review up to Exam 1 and a little beyond</a:t>
            </a:r>
          </a:p>
          <a:p>
            <a:r>
              <a:rPr lang="en-US" dirty="0"/>
              <a:t>Review Chapters 1-3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Reminders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Work on Assignment 7</a:t>
            </a:r>
          </a:p>
          <a:p>
            <a:pPr lvl="1"/>
            <a:r>
              <a:rPr lang="en-US" dirty="0"/>
              <a:t>Due the last day of class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Assignment 7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0102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 descr="http://www.ticketloot.com/blog/uploads/Images/u2.jpg"/>
          <p:cNvPicPr>
            <a:picLocks noChangeAspect="1" noChangeArrowheads="1"/>
          </p:cNvPicPr>
          <p:nvPr/>
        </p:nvPicPr>
        <p:blipFill>
          <a:blip r:embed="rId3" cstate="screen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685" b="100000" l="685" r="98174"/>
                    </a14:imgEffect>
                  </a14:imgLayer>
                </a14:imgProps>
              </a:ext>
            </a:extLst>
          </a:blip>
          <a:srcRect/>
          <a:stretch>
            <a:fillRect/>
          </a:stretch>
        </p:blipFill>
        <p:spPr bwMode="auto">
          <a:xfrm>
            <a:off x="8534400" y="3194538"/>
            <a:ext cx="3657600" cy="36576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Logical warmup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775192"/>
            <a:ext cx="8305800" cy="4930409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U2 has 17 minutes to cross a bridge for a concert</a:t>
            </a:r>
          </a:p>
          <a:p>
            <a:r>
              <a:rPr lang="en-US" dirty="0"/>
              <a:t>Plan a way to get them across in the darkness</a:t>
            </a:r>
          </a:p>
          <a:p>
            <a:r>
              <a:rPr lang="en-US" dirty="0"/>
              <a:t>They have one flashlight</a:t>
            </a:r>
          </a:p>
          <a:p>
            <a:r>
              <a:rPr lang="en-US" dirty="0"/>
              <a:t>A maximum of two people can cross the bridge at one time, and one of them must have the flashlight</a:t>
            </a:r>
          </a:p>
          <a:p>
            <a:r>
              <a:rPr lang="en-US" dirty="0"/>
              <a:t>The flashlight must be walked back and forth</a:t>
            </a:r>
          </a:p>
          <a:p>
            <a:r>
              <a:rPr lang="en-US" dirty="0"/>
              <a:t>Each band member walks at a different speed</a:t>
            </a:r>
          </a:p>
          <a:p>
            <a:pPr lvl="1"/>
            <a:r>
              <a:rPr lang="en-US" b="1" dirty="0"/>
              <a:t>Bono:</a:t>
            </a:r>
            <a:r>
              <a:rPr lang="en-US" dirty="0"/>
              <a:t>		1 minute to cross</a:t>
            </a:r>
          </a:p>
          <a:p>
            <a:pPr lvl="1"/>
            <a:r>
              <a:rPr lang="en-US" b="1" dirty="0"/>
              <a:t>The Edge:</a:t>
            </a:r>
            <a:r>
              <a:rPr lang="en-US" dirty="0"/>
              <a:t>	2 minutes to cross</a:t>
            </a:r>
          </a:p>
          <a:p>
            <a:pPr lvl="1"/>
            <a:r>
              <a:rPr lang="en-US" b="1" dirty="0"/>
              <a:t>Adam:</a:t>
            </a:r>
            <a:r>
              <a:rPr lang="en-US" dirty="0"/>
              <a:t>		5 minutes to cross</a:t>
            </a:r>
          </a:p>
          <a:p>
            <a:pPr lvl="1"/>
            <a:r>
              <a:rPr lang="en-US" b="1" dirty="0"/>
              <a:t>Larry:</a:t>
            </a:r>
            <a:r>
              <a:rPr lang="en-US" dirty="0"/>
              <a:t>		10 minutes to cross</a:t>
            </a:r>
          </a:p>
          <a:p>
            <a:r>
              <a:rPr lang="en-US" dirty="0"/>
              <a:t>A pair must walk together at the rate of the slower man's pace</a:t>
            </a:r>
          </a:p>
        </p:txBody>
      </p:sp>
    </p:spTree>
    <p:extLst>
      <p:ext uri="{BB962C8B-B14F-4D97-AF65-F5344CB8AC3E}">
        <p14:creationId xmlns:p14="http://schemas.microsoft.com/office/powerpoint/2010/main" val="10276160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90DD983D-FE7A-43E4-86DD-83E556784D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Three Sentence Summary of Knapsack Approximation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5DDF17F-CB09-4093-9D66-F96DD46C579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75551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Knapsack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We've seen knapsack in dynamic programming (but with a pseudo-polynomial running time)</a:t>
            </a:r>
          </a:p>
          <a:p>
            <a:r>
              <a:rPr lang="en-US" dirty="0"/>
              <a:t>We've seen knapsack as an NP-complete problem</a:t>
            </a:r>
          </a:p>
          <a:p>
            <a:r>
              <a:rPr lang="en-US" dirty="0"/>
              <a:t>Now, can we approximate it in fully polynomial time?</a:t>
            </a:r>
          </a:p>
          <a:p>
            <a:r>
              <a:rPr lang="en-US" dirty="0"/>
              <a:t>Recall:</a:t>
            </a:r>
          </a:p>
          <a:p>
            <a:pPr lvl="1"/>
            <a:r>
              <a:rPr lang="en-US" dirty="0"/>
              <a:t>We have </a:t>
            </a:r>
            <a:r>
              <a:rPr lang="en-US" b="1" i="1" dirty="0"/>
              <a:t>n</a:t>
            </a:r>
            <a:r>
              <a:rPr lang="en-US" dirty="0"/>
              <a:t> items</a:t>
            </a:r>
          </a:p>
          <a:p>
            <a:pPr lvl="1"/>
            <a:r>
              <a:rPr lang="en-US" dirty="0"/>
              <a:t>Each item has a weight </a:t>
            </a:r>
            <a:r>
              <a:rPr lang="en-US" b="1" i="1" dirty="0" err="1"/>
              <a:t>w</a:t>
            </a:r>
            <a:r>
              <a:rPr lang="en-US" b="1" i="1" baseline="-25000" dirty="0" err="1"/>
              <a:t>i</a:t>
            </a:r>
            <a:r>
              <a:rPr lang="en-US" dirty="0"/>
              <a:t> and a value </a:t>
            </a:r>
            <a:r>
              <a:rPr lang="en-US" b="1" i="1" dirty="0"/>
              <a:t>v</a:t>
            </a:r>
            <a:r>
              <a:rPr lang="en-US" b="1" i="1" baseline="-25000" dirty="0"/>
              <a:t>i</a:t>
            </a:r>
          </a:p>
          <a:p>
            <a:pPr lvl="1"/>
            <a:r>
              <a:rPr lang="en-US" dirty="0"/>
              <a:t>We want to maximize total value without going over our weight capacity </a:t>
            </a:r>
            <a:r>
              <a:rPr lang="en-US" b="1" i="1" dirty="0"/>
              <a:t>W</a:t>
            </a:r>
          </a:p>
        </p:txBody>
      </p:sp>
    </p:spTree>
    <p:extLst>
      <p:ext uri="{BB962C8B-B14F-4D97-AF65-F5344CB8AC3E}">
        <p14:creationId xmlns:p14="http://schemas.microsoft.com/office/powerpoint/2010/main" val="11163198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best approximation yet!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lnSpcReduction="10000"/>
              </a:bodyPr>
              <a:lstStyle/>
              <a:p>
                <a:r>
                  <a:rPr lang="en-US" dirty="0"/>
                  <a:t>Our algorithm will take those items and the capacity </a:t>
                </a:r>
                <a:r>
                  <a:rPr lang="en-US" b="1" i="1" dirty="0"/>
                  <a:t>W</a:t>
                </a:r>
                <a:r>
                  <a:rPr lang="en-US" dirty="0"/>
                  <a:t> as well as a parameter </a:t>
                </a:r>
                <a:r>
                  <a:rPr lang="el-GR" dirty="0"/>
                  <a:t>ε</a:t>
                </a:r>
                <a:endParaRPr lang="en-US" dirty="0"/>
              </a:p>
              <a:p>
                <a:r>
                  <a:rPr lang="en-US" dirty="0"/>
                  <a:t>We will find a set of items </a:t>
                </a:r>
                <a:r>
                  <a:rPr lang="en-US" b="1" i="1" dirty="0"/>
                  <a:t>S</a:t>
                </a:r>
                <a:r>
                  <a:rPr lang="en-US" dirty="0"/>
                  <a:t> within the weight capacity whose value is at worst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1+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𝜀</m:t>
                        </m:r>
                      </m:den>
                    </m:f>
                  </m:oMath>
                </a14:m>
                <a:r>
                  <a:rPr lang="en-US" dirty="0"/>
                  <a:t> of the optimal!</a:t>
                </a:r>
              </a:p>
              <a:p>
                <a:r>
                  <a:rPr lang="en-US" dirty="0"/>
                  <a:t>And the algorithm will be polynomial for any </a:t>
                </a:r>
                <a:r>
                  <a:rPr lang="en-US" b="1" dirty="0"/>
                  <a:t>particular</a:t>
                </a:r>
                <a:r>
                  <a:rPr lang="en-US" dirty="0"/>
                  <a:t> choice of </a:t>
                </a:r>
                <a:r>
                  <a:rPr lang="el-GR" dirty="0"/>
                  <a:t>ε</a:t>
                </a:r>
                <a:endParaRPr lang="en-US" dirty="0"/>
              </a:p>
              <a:p>
                <a:pPr lvl="1"/>
                <a:r>
                  <a:rPr lang="en-US" dirty="0"/>
                  <a:t>But it will not be polynomial in </a:t>
                </a:r>
                <a:r>
                  <a:rPr lang="el-GR" dirty="0"/>
                  <a:t>ε</a:t>
                </a:r>
                <a:r>
                  <a:rPr lang="en-US" dirty="0"/>
                  <a:t>, if that makes sense</a:t>
                </a:r>
              </a:p>
              <a:p>
                <a:r>
                  <a:rPr lang="en-US" dirty="0"/>
                  <a:t>This kind of algorithm is called a </a:t>
                </a:r>
                <a:r>
                  <a:rPr lang="en-US" b="1" dirty="0"/>
                  <a:t>polynomial-time approximation scheme</a:t>
                </a:r>
                <a:r>
                  <a:rPr lang="en-US" dirty="0"/>
                  <a:t> (PTAS)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t="-1713" r="-188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116603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Algorithm design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had a pseudo-polynomial algorithm for knapsack that ran in time O(</a:t>
            </a:r>
            <a:r>
              <a:rPr lang="en-US" b="1" i="1" dirty="0" err="1"/>
              <a:t>nW</a:t>
            </a:r>
            <a:r>
              <a:rPr lang="en-US" dirty="0"/>
              <a:t>)</a:t>
            </a:r>
          </a:p>
          <a:p>
            <a:r>
              <a:rPr lang="en-US" dirty="0"/>
              <a:t>The book gives details on how we can flip around weights and values to get a dynamic programming knapsack algorithm that runs in time O(</a:t>
            </a:r>
            <a:r>
              <a:rPr lang="en-US" b="1" i="1" dirty="0"/>
              <a:t>n</a:t>
            </a:r>
            <a:r>
              <a:rPr lang="en-US" baseline="30000" dirty="0"/>
              <a:t>2</a:t>
            </a:r>
            <a:r>
              <a:rPr lang="en-US" b="1" i="1" dirty="0"/>
              <a:t>v</a:t>
            </a:r>
            <a:r>
              <a:rPr lang="en-US" dirty="0"/>
              <a:t>*) where </a:t>
            </a:r>
            <a:r>
              <a:rPr lang="en-US" b="1" i="1" dirty="0"/>
              <a:t>v</a:t>
            </a:r>
            <a:r>
              <a:rPr lang="en-US" dirty="0"/>
              <a:t>* is the largest value of any item (if values are integers)</a:t>
            </a:r>
          </a:p>
          <a:p>
            <a:r>
              <a:rPr lang="en-US" dirty="0"/>
              <a:t>Let's assume that algorithm is correct and build our approximation algorithm out of it</a:t>
            </a:r>
          </a:p>
        </p:txBody>
      </p:sp>
    </p:spTree>
    <p:extLst>
      <p:ext uri="{BB962C8B-B14F-4D97-AF65-F5344CB8AC3E}">
        <p14:creationId xmlns:p14="http://schemas.microsoft.com/office/powerpoint/2010/main" val="20517845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5324</TotalTime>
  <Words>1104</Words>
  <Application>Microsoft Office PowerPoint</Application>
  <PresentationFormat>Widescreen</PresentationFormat>
  <Paragraphs>123</Paragraphs>
  <Slides>22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30" baseType="lpstr">
      <vt:lpstr>Arial</vt:lpstr>
      <vt:lpstr>Calibri</vt:lpstr>
      <vt:lpstr>Cambria Math</vt:lpstr>
      <vt:lpstr>Corbel</vt:lpstr>
      <vt:lpstr>Wingdings</vt:lpstr>
      <vt:lpstr>Wingdings 2</vt:lpstr>
      <vt:lpstr>Wingdings 3</vt:lpstr>
      <vt:lpstr>Module</vt:lpstr>
      <vt:lpstr>COMP 4500</vt:lpstr>
      <vt:lpstr>Last time</vt:lpstr>
      <vt:lpstr>Questions?</vt:lpstr>
      <vt:lpstr>Assignment 7</vt:lpstr>
      <vt:lpstr>Logical warmup</vt:lpstr>
      <vt:lpstr>Three Sentence Summary of Knapsack Approximation</vt:lpstr>
      <vt:lpstr>Knapsack</vt:lpstr>
      <vt:lpstr>The best approximation yet!</vt:lpstr>
      <vt:lpstr>Algorithm design</vt:lpstr>
      <vt:lpstr>Algorithm design continued</vt:lpstr>
      <vt:lpstr>Rounding notation</vt:lpstr>
      <vt:lpstr>Approximate knapsack algorithm</vt:lpstr>
      <vt:lpstr>Approximation running time</vt:lpstr>
      <vt:lpstr>Approximation bound</vt:lpstr>
      <vt:lpstr>Approximation bound continued</vt:lpstr>
      <vt:lpstr>Approximation bound continued</vt:lpstr>
      <vt:lpstr>Polynomial-time approximation schemes (PTAS)</vt:lpstr>
      <vt:lpstr>And that's that.</vt:lpstr>
      <vt:lpstr>Quiz</vt:lpstr>
      <vt:lpstr>Upcoming</vt:lpstr>
      <vt:lpstr>Next time…</vt:lpstr>
      <vt:lpstr>Reminders</vt:lpstr>
    </vt:vector>
  </TitlesOfParts>
  <Company>Elizabethtown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CS121</dc:title>
  <dc:creator>your username</dc:creator>
  <cp:lastModifiedBy>Wittman, Barry</cp:lastModifiedBy>
  <cp:revision>715</cp:revision>
  <dcterms:created xsi:type="dcterms:W3CDTF">2009-08-24T20:26:10Z</dcterms:created>
  <dcterms:modified xsi:type="dcterms:W3CDTF">2024-04-11T20:14:08Z</dcterms:modified>
</cp:coreProperties>
</file>